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60" r:id="rId4"/>
    <p:sldId id="261" r:id="rId5"/>
    <p:sldId id="259" r:id="rId6"/>
    <p:sldId id="262" r:id="rId7"/>
    <p:sldId id="263" r:id="rId8"/>
    <p:sldId id="264" r:id="rId9"/>
    <p:sldId id="265" r:id="rId10"/>
    <p:sldId id="266" r:id="rId1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78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243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de-fil01\DE-arb.arkiv\8%20Analyser%20og%20unders&#248;gelser\8.4%20Finanslov\2017\SKEMA%20omprioriteringsbidrag%20samlet%20besparelse%202016-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a-DK" b="1" dirty="0"/>
              <a:t>Samlet</a:t>
            </a:r>
            <a:r>
              <a:rPr lang="da-DK" b="1" baseline="0" dirty="0"/>
              <a:t> a</a:t>
            </a:r>
            <a:r>
              <a:rPr lang="da-DK" b="1" dirty="0"/>
              <a:t>kkumuleret</a:t>
            </a:r>
            <a:r>
              <a:rPr lang="da-DK" b="1" baseline="0" dirty="0"/>
              <a:t> besparelse som følge af omprioriteringsbidraget 2016-2020</a:t>
            </a:r>
            <a:endParaRPr lang="da-DK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2016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'Ark1'!$M$18:$M$19</c:f>
              <c:strCache>
                <c:ptCount val="2"/>
                <c:pt idx="0">
                  <c:v>FL16 - Samlet</c:v>
                </c:pt>
                <c:pt idx="1">
                  <c:v>FFL17 - Samlet</c:v>
                </c:pt>
              </c:strCache>
            </c:strRef>
          </c:cat>
          <c:val>
            <c:numRef>
              <c:f>'Ark1'!$N$18:$N$19</c:f>
              <c:numCache>
                <c:formatCode>General</c:formatCode>
                <c:ptCount val="2"/>
                <c:pt idx="0">
                  <c:v>215.4</c:v>
                </c:pt>
                <c:pt idx="1">
                  <c:v>205.9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41-4577-8799-343436118E02}"/>
            </c:ext>
          </c:extLst>
        </c:ser>
        <c:ser>
          <c:idx val="1"/>
          <c:order val="1"/>
          <c:tx>
            <c:v>2017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'Ark1'!$M$18:$M$19</c:f>
              <c:strCache>
                <c:ptCount val="2"/>
                <c:pt idx="0">
                  <c:v>FL16 - Samlet</c:v>
                </c:pt>
                <c:pt idx="1">
                  <c:v>FFL17 - Samlet</c:v>
                </c:pt>
              </c:strCache>
            </c:strRef>
          </c:cat>
          <c:val>
            <c:numRef>
              <c:f>'Ark1'!$O$18:$O$19</c:f>
              <c:numCache>
                <c:formatCode>General</c:formatCode>
                <c:ptCount val="2"/>
                <c:pt idx="0">
                  <c:v>423.70000000000005</c:v>
                </c:pt>
                <c:pt idx="1">
                  <c:v>416.70000000000005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41-4577-8799-343436118E02}"/>
            </c:ext>
          </c:extLst>
        </c:ser>
        <c:ser>
          <c:idx val="2"/>
          <c:order val="2"/>
          <c:tx>
            <c:v>2018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'Ark1'!$M$18:$M$19</c:f>
              <c:strCache>
                <c:ptCount val="2"/>
                <c:pt idx="0">
                  <c:v>FL16 - Samlet</c:v>
                </c:pt>
                <c:pt idx="1">
                  <c:v>FFL17 - Samlet</c:v>
                </c:pt>
              </c:strCache>
            </c:strRef>
          </c:cat>
          <c:val>
            <c:numRef>
              <c:f>'Ark1'!$P$18:$P$19</c:f>
              <c:numCache>
                <c:formatCode>General</c:formatCode>
                <c:ptCount val="2"/>
                <c:pt idx="0">
                  <c:v>629.6</c:v>
                </c:pt>
                <c:pt idx="1">
                  <c:v>622.90000000000009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41-4577-8799-343436118E02}"/>
            </c:ext>
          </c:extLst>
        </c:ser>
        <c:ser>
          <c:idx val="3"/>
          <c:order val="3"/>
          <c:tx>
            <c:v>2019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'Ark1'!$M$18:$M$19</c:f>
              <c:strCache>
                <c:ptCount val="2"/>
                <c:pt idx="0">
                  <c:v>FL16 - Samlet</c:v>
                </c:pt>
                <c:pt idx="1">
                  <c:v>FFL17 - Samlet</c:v>
                </c:pt>
              </c:strCache>
            </c:strRef>
          </c:cat>
          <c:val>
            <c:numRef>
              <c:f>'Ark1'!$Q$18:$Q$19</c:f>
              <c:numCache>
                <c:formatCode>General</c:formatCode>
                <c:ptCount val="2"/>
                <c:pt idx="0">
                  <c:v>830.5</c:v>
                </c:pt>
                <c:pt idx="1">
                  <c:v>825.30000000000007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641-4577-8799-343436118E02}"/>
            </c:ext>
          </c:extLst>
        </c:ser>
        <c:ser>
          <c:idx val="4"/>
          <c:order val="4"/>
          <c:tx>
            <c:v>2020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'Ark1'!$M$18:$M$19</c:f>
              <c:strCache>
                <c:ptCount val="2"/>
                <c:pt idx="0">
                  <c:v>FL16 - Samlet</c:v>
                </c:pt>
                <c:pt idx="1">
                  <c:v>FFL17 - Samlet</c:v>
                </c:pt>
              </c:strCache>
            </c:strRef>
          </c:cat>
          <c:val>
            <c:numRef>
              <c:f>'Ark1'!$R$18:$R$19</c:f>
              <c:numCache>
                <c:formatCode>General</c:formatCode>
                <c:ptCount val="2"/>
                <c:pt idx="0">
                  <c:v>0</c:v>
                </c:pt>
                <c:pt idx="1">
                  <c:v>1022.8000000000001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641-4577-8799-343436118E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3511472"/>
        <c:axId val="483507536"/>
      </c:barChart>
      <c:catAx>
        <c:axId val="483511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483507536"/>
        <c:crosses val="autoZero"/>
        <c:auto val="1"/>
        <c:lblAlgn val="ctr"/>
        <c:lblOffset val="100"/>
        <c:noMultiLvlLbl val="0"/>
      </c:catAx>
      <c:valAx>
        <c:axId val="483507536"/>
        <c:scaling>
          <c:orientation val="minMax"/>
          <c:max val="1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a-DK"/>
                  <a:t>AksKr.etitel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a-DK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48351147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FE1357-BB5F-483D-8D97-0282908C11FE}" type="datetimeFigureOut">
              <a:rPr lang="da-DK" smtClean="0"/>
              <a:t>30-08-2021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04E7C-895E-498E-A34E-208326490FE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149180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C1447-1B09-4F8E-927B-6D534A523F02}" type="datetimeFigureOut">
              <a:rPr lang="da-DK" smtClean="0"/>
              <a:t>30-08-2021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EC2C7C-BBB6-4555-8D24-8FBBC0DC8AF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57241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EC2C7C-BBB6-4555-8D24-8FBBC0DC8AF3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81440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1987" y="220046"/>
            <a:ext cx="8401032" cy="439718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da-DK" dirty="0"/>
              <a:t>Overskrift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8F8C9-88B0-4609-846F-19C5EF5CDEFB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27342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typografi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8F8C9-88B0-4609-846F-19C5EF5CDEFB}" type="slidenum">
              <a:rPr lang="da-DK" smtClean="0"/>
              <a:t>‹nr.›</a:t>
            </a:fld>
            <a:endParaRPr lang="da-DK" dirty="0"/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808" y="-243408"/>
            <a:ext cx="10667973" cy="5656337"/>
          </a:xfrm>
          <a:prstGeom prst="rect">
            <a:avLst/>
          </a:prstGeom>
        </p:spPr>
      </p:pic>
      <p:sp>
        <p:nvSpPr>
          <p:cNvPr id="11" name="Rektangel 10"/>
          <p:cNvSpPr/>
          <p:nvPr userDrawn="1"/>
        </p:nvSpPr>
        <p:spPr>
          <a:xfrm>
            <a:off x="0" y="0"/>
            <a:ext cx="12192000" cy="126876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bg1">
                  <a:lumMod val="95000"/>
                </a:schemeClr>
              </a:gs>
              <a:gs pos="77000">
                <a:schemeClr val="bg1">
                  <a:lumMod val="85000"/>
                </a:schemeClr>
              </a:gs>
              <a:gs pos="99000">
                <a:schemeClr val="bg1">
                  <a:lumMod val="85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 sz="1800" dirty="0"/>
          </a:p>
        </p:txBody>
      </p:sp>
      <p:pic>
        <p:nvPicPr>
          <p:cNvPr id="17" name="Billede 1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750" y="344613"/>
            <a:ext cx="2252858" cy="5777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83981">
            <a:off x="7828964" y="2157418"/>
            <a:ext cx="2609850" cy="368617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407368" y="2348880"/>
            <a:ext cx="6912768" cy="1872208"/>
          </a:xfrm>
          <a:prstGeom prst="rect">
            <a:avLst/>
          </a:prstGeom>
        </p:spPr>
        <p:txBody>
          <a:bodyPr/>
          <a:lstStyle/>
          <a:p>
            <a:r>
              <a:rPr lang="da-DK" sz="5400" dirty="0"/>
              <a:t>Finanslovsforslag</a:t>
            </a:r>
            <a:br>
              <a:rPr lang="da-DK" sz="5400" dirty="0"/>
            </a:br>
            <a:r>
              <a:rPr lang="da-DK" sz="5400" dirty="0"/>
              <a:t>2017</a:t>
            </a:r>
            <a:endParaRPr lang="en-US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lide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8F8C9-88B0-4609-846F-19C5EF5CDEFB}" type="slidenum">
              <a:rPr lang="da-DK" smtClean="0"/>
              <a:t>10</a:t>
            </a:fld>
            <a:endParaRPr lang="da-DK" dirty="0"/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52" y="1556792"/>
            <a:ext cx="5279594" cy="591363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5800" y="2420888"/>
            <a:ext cx="7574699" cy="3744416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44" y="3428999"/>
            <a:ext cx="3995704" cy="2927351"/>
          </a:xfrm>
          <a:prstGeom prst="rect">
            <a:avLst/>
          </a:prstGeom>
        </p:spPr>
      </p:pic>
      <p:sp>
        <p:nvSpPr>
          <p:cNvPr id="10" name="Tekstfelt 9"/>
          <p:cNvSpPr txBox="1"/>
          <p:nvPr/>
        </p:nvSpPr>
        <p:spPr>
          <a:xfrm>
            <a:off x="263352" y="458513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/>
              <a:t>Hvad betyder så egentlig for EUD/EUX?</a:t>
            </a:r>
          </a:p>
        </p:txBody>
      </p:sp>
    </p:spTree>
    <p:extLst>
      <p:ext uri="{BB962C8B-B14F-4D97-AF65-F5344CB8AC3E}">
        <p14:creationId xmlns:p14="http://schemas.microsoft.com/office/powerpoint/2010/main" val="3803654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lide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8F8C9-88B0-4609-846F-19C5EF5CDEFB}" type="slidenum">
              <a:rPr lang="da-DK" smtClean="0"/>
              <a:t>2</a:t>
            </a:fld>
            <a:endParaRPr lang="da-DK" dirty="0"/>
          </a:p>
        </p:txBody>
      </p:sp>
      <p:sp>
        <p:nvSpPr>
          <p:cNvPr id="2" name="Rektangel 1"/>
          <p:cNvSpPr/>
          <p:nvPr/>
        </p:nvSpPr>
        <p:spPr>
          <a:xfrm>
            <a:off x="244382" y="1268760"/>
            <a:ext cx="113772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a-DK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Omprioriteringsbidrag</a:t>
            </a:r>
            <a:endParaRPr lang="da-DK" sz="2400" b="1" dirty="0">
              <a:latin typeface="ITC Legacy Serif Book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da-DK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a-DK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Omprioriteringsbidraget, som blev indført i FL16, har som konsekvens, at skolerne blev reduceret 2 % på alle taxametre i 2017 – og dermed i alt knap 4 % i forhold 2015. </a:t>
            </a:r>
          </a:p>
          <a:p>
            <a:pPr lvl="0">
              <a:spcAft>
                <a:spcPts val="0"/>
              </a:spcAft>
            </a:pPr>
            <a:endParaRPr lang="da-DK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a-DK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FL16 fremgik at omprioriteringsbidraget skulle fortsætte til og med 2019 – med en samlet besparelse på knap 8 %.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endParaRPr lang="da-DK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da-DK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Omprioriteringsbidraget forlænges – så det også betyder en 2 % reduktion af alle takster og tilskud i 2020 – altså i alt knap 10 % i forhold til 2015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da-DK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endParaRPr lang="da-DK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da-DK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Omprioriteringsbidraget rammer også alle øvrige tilskud, dvs. grundtilskud, udkantstilskud, socialt taxameter m.fl.</a:t>
            </a:r>
          </a:p>
        </p:txBody>
      </p:sp>
      <p:sp>
        <p:nvSpPr>
          <p:cNvPr id="4" name="Tekstfelt 3"/>
          <p:cNvSpPr txBox="1"/>
          <p:nvPr/>
        </p:nvSpPr>
        <p:spPr>
          <a:xfrm>
            <a:off x="263352" y="404664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/>
              <a:t>Væsentligste ændringer i FFL17</a:t>
            </a:r>
          </a:p>
        </p:txBody>
      </p:sp>
    </p:spTree>
    <p:extLst>
      <p:ext uri="{BB962C8B-B14F-4D97-AF65-F5344CB8AC3E}">
        <p14:creationId xmlns:p14="http://schemas.microsoft.com/office/powerpoint/2010/main" val="3666903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lide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8F8C9-88B0-4609-846F-19C5EF5CDEFB}" type="slidenum">
              <a:rPr lang="da-DK" smtClean="0"/>
              <a:t>3</a:t>
            </a:fld>
            <a:endParaRPr lang="da-DK" dirty="0"/>
          </a:p>
        </p:txBody>
      </p:sp>
      <p:sp>
        <p:nvSpPr>
          <p:cNvPr id="2" name="Rektangel 1"/>
          <p:cNvSpPr/>
          <p:nvPr/>
        </p:nvSpPr>
        <p:spPr>
          <a:xfrm>
            <a:off x="214696" y="1340768"/>
            <a:ext cx="52332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a-DK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Omprioriterings-</a:t>
            </a:r>
          </a:p>
          <a:p>
            <a:pPr>
              <a:spcAft>
                <a:spcPts val="0"/>
              </a:spcAft>
            </a:pPr>
            <a:r>
              <a:rPr lang="da-DK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bidrag</a:t>
            </a:r>
            <a:endParaRPr lang="da-DK" sz="3600" b="1" dirty="0">
              <a:latin typeface="ITC Legacy Serif Book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kstfelt 3"/>
          <p:cNvSpPr txBox="1"/>
          <p:nvPr/>
        </p:nvSpPr>
        <p:spPr>
          <a:xfrm>
            <a:off x="263352" y="404664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/>
              <a:t>Væsentligste ændringer i FFL17</a:t>
            </a:r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6" y="4293096"/>
            <a:ext cx="2799844" cy="2304256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3552" y="2060848"/>
            <a:ext cx="9854168" cy="3078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756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lide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8F8C9-88B0-4609-846F-19C5EF5CDEFB}" type="slidenum">
              <a:rPr lang="da-DK" smtClean="0"/>
              <a:t>4</a:t>
            </a:fld>
            <a:endParaRPr lang="da-DK" dirty="0"/>
          </a:p>
        </p:txBody>
      </p:sp>
      <p:sp>
        <p:nvSpPr>
          <p:cNvPr id="4" name="Tekstfelt 3"/>
          <p:cNvSpPr txBox="1"/>
          <p:nvPr/>
        </p:nvSpPr>
        <p:spPr>
          <a:xfrm>
            <a:off x="263352" y="395568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/>
              <a:t>Væsentligste ændringer i FFL17</a:t>
            </a:r>
          </a:p>
        </p:txBody>
      </p:sp>
      <p:sp>
        <p:nvSpPr>
          <p:cNvPr id="5" name="Rektangel 4"/>
          <p:cNvSpPr/>
          <p:nvPr/>
        </p:nvSpPr>
        <p:spPr>
          <a:xfrm>
            <a:off x="214696" y="1340768"/>
            <a:ext cx="35050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a-DK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Omprioriterings-bidrag</a:t>
            </a:r>
            <a:endParaRPr lang="da-DK" sz="3600" b="1" dirty="0">
              <a:latin typeface="ITC Legacy Serif Book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8388535"/>
              </p:ext>
            </p:extLst>
          </p:nvPr>
        </p:nvGraphicFramePr>
        <p:xfrm>
          <a:off x="5015880" y="2132856"/>
          <a:ext cx="5598368" cy="3710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Billed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196" y="3572370"/>
            <a:ext cx="3360244" cy="2783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98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lide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8F8C9-88B0-4609-846F-19C5EF5CDEFB}" type="slidenum">
              <a:rPr lang="da-DK" smtClean="0"/>
              <a:t>5</a:t>
            </a:fld>
            <a:endParaRPr lang="da-DK" dirty="0"/>
          </a:p>
        </p:txBody>
      </p:sp>
      <p:sp>
        <p:nvSpPr>
          <p:cNvPr id="4" name="Tekstfelt 3"/>
          <p:cNvSpPr txBox="1"/>
          <p:nvPr/>
        </p:nvSpPr>
        <p:spPr>
          <a:xfrm>
            <a:off x="239602" y="380857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/>
              <a:t>Væsentligste ændringer i FFL17</a:t>
            </a:r>
          </a:p>
        </p:txBody>
      </p:sp>
      <p:sp>
        <p:nvSpPr>
          <p:cNvPr id="5" name="Rektangel 4"/>
          <p:cNvSpPr/>
          <p:nvPr/>
        </p:nvSpPr>
        <p:spPr>
          <a:xfrm>
            <a:off x="191344" y="1340768"/>
            <a:ext cx="35406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a-DK" sz="3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Omprioriterings-bidrag</a:t>
            </a:r>
            <a:endParaRPr lang="da-DK" sz="3600" b="1" dirty="0">
              <a:latin typeface="ITC Legacy Serif Book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Billed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3501008"/>
            <a:ext cx="3396630" cy="2721297"/>
          </a:xfrm>
          <a:prstGeom prst="rect">
            <a:avLst/>
          </a:prstGeom>
        </p:spPr>
      </p:pic>
      <p:pic>
        <p:nvPicPr>
          <p:cNvPr id="2" name="Bille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7848" y="1844824"/>
            <a:ext cx="6898062" cy="437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605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lide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8F8C9-88B0-4609-846F-19C5EF5CDEFB}" type="slidenum">
              <a:rPr lang="da-DK" smtClean="0"/>
              <a:t>6</a:t>
            </a:fld>
            <a:endParaRPr lang="da-DK" dirty="0"/>
          </a:p>
        </p:txBody>
      </p:sp>
      <p:sp>
        <p:nvSpPr>
          <p:cNvPr id="2" name="Rektangel 1"/>
          <p:cNvSpPr/>
          <p:nvPr/>
        </p:nvSpPr>
        <p:spPr>
          <a:xfrm>
            <a:off x="407368" y="1268760"/>
            <a:ext cx="106584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da-DK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Øvrige ændringer </a:t>
            </a:r>
            <a:endParaRPr lang="da-DK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da-DK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da-DK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a-DK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er indarbejdet ”effektiviseringer” (dvs. besparelser på taxametre) som konsekvens af de statslige indkøbsfaser på i alt 39 mio. kr.*</a:t>
            </a:r>
            <a:br>
              <a:rPr lang="da-DK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a-DK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a-DK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Taxameterforhøjelse på HHX</a:t>
            </a:r>
          </a:p>
          <a:p>
            <a:pPr lvl="0">
              <a:spcAft>
                <a:spcPts val="0"/>
              </a:spcAft>
            </a:pPr>
            <a:endParaRPr lang="da-DK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a-DK" sz="2400" dirty="0"/>
              <a:t>Udskydelse af tælledagen på HHX og HTX fra dag 20 til dag 60 - uden kompensation i takster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da-DK" sz="2400" dirty="0"/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a-DK" sz="2400" dirty="0"/>
              <a:t>Udskydelse af tælledagen vedr. 28-loftet på HHX og HTX fra dag 20 til dag 60 – med en takstreduktion på 0,1 % på undervisningstaxametret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da-DK" sz="2400" dirty="0"/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da-DK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Mulighed for at udbyde IGU</a:t>
            </a:r>
          </a:p>
          <a:p>
            <a:pPr lvl="0" algn="r">
              <a:spcAft>
                <a:spcPts val="0"/>
              </a:spcAft>
            </a:pPr>
            <a:r>
              <a:rPr lang="da-DK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*Besparelsen er indregnet i taksterne</a:t>
            </a:r>
          </a:p>
          <a:p>
            <a:pPr lvl="0" algn="r">
              <a:spcAft>
                <a:spcPts val="0"/>
              </a:spcAft>
            </a:pPr>
            <a:endParaRPr lang="da-DK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da-DK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da-DK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kstfelt 3"/>
          <p:cNvSpPr txBox="1"/>
          <p:nvPr/>
        </p:nvSpPr>
        <p:spPr>
          <a:xfrm>
            <a:off x="263352" y="404664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/>
              <a:t>Væsentligste ændringer i FFL17</a:t>
            </a:r>
          </a:p>
        </p:txBody>
      </p:sp>
    </p:spTree>
    <p:extLst>
      <p:ext uri="{BB962C8B-B14F-4D97-AF65-F5344CB8AC3E}">
        <p14:creationId xmlns:p14="http://schemas.microsoft.com/office/powerpoint/2010/main" val="1503197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lide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8F8C9-88B0-4609-846F-19C5EF5CDEFB}" type="slidenum">
              <a:rPr lang="da-DK" smtClean="0"/>
              <a:t>7</a:t>
            </a:fld>
            <a:endParaRPr lang="da-DK" dirty="0"/>
          </a:p>
        </p:txBody>
      </p:sp>
      <p:sp>
        <p:nvSpPr>
          <p:cNvPr id="2" name="Rektangel 1"/>
          <p:cNvSpPr/>
          <p:nvPr/>
        </p:nvSpPr>
        <p:spPr>
          <a:xfrm>
            <a:off x="244382" y="1268760"/>
            <a:ext cx="113772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a-DK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Forhold der forventes indført i ÆFL2017</a:t>
            </a:r>
            <a:endParaRPr lang="da-DK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endParaRPr lang="da-DK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da-DK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Forlængelse af kvalitetspuljen til EUD i 2017 med 150 mio. kr. </a:t>
            </a:r>
          </a:p>
          <a:p>
            <a:endParaRPr lang="da-DK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a-DK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Indkøbsfase 11 er på vej, men den samlede besparelse kendes ikke endnu og er derfor ikke indarbejdet i FFL17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da-DK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a-DK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Bidrag til Barselsfonden omlægges og reguleres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da-DK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a-DK" sz="2400" dirty="0"/>
              <a:t>Tilbagerulning af forhøjelsen af deltagerbetaling på visse AMU-kurser. 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da-DK" sz="2400" dirty="0"/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a-DK" sz="2400" dirty="0"/>
              <a:t> En takstforhøjelse på realkompetencevurdering i forbindelse med EUV</a:t>
            </a:r>
            <a:endParaRPr lang="da-DK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da-DK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kstfelt 3"/>
          <p:cNvSpPr txBox="1"/>
          <p:nvPr/>
        </p:nvSpPr>
        <p:spPr>
          <a:xfrm>
            <a:off x="263352" y="404664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/>
              <a:t>Væsentligste ændringer i FFL17</a:t>
            </a:r>
          </a:p>
        </p:txBody>
      </p:sp>
    </p:spTree>
    <p:extLst>
      <p:ext uri="{BB962C8B-B14F-4D97-AF65-F5344CB8AC3E}">
        <p14:creationId xmlns:p14="http://schemas.microsoft.com/office/powerpoint/2010/main" val="3145123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lide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8F8C9-88B0-4609-846F-19C5EF5CDEFB}" type="slidenum">
              <a:rPr lang="da-DK" smtClean="0"/>
              <a:t>8</a:t>
            </a:fld>
            <a:endParaRPr lang="da-DK" dirty="0"/>
          </a:p>
        </p:txBody>
      </p:sp>
      <p:sp>
        <p:nvSpPr>
          <p:cNvPr id="2" name="Rektangel 1"/>
          <p:cNvSpPr/>
          <p:nvPr/>
        </p:nvSpPr>
        <p:spPr>
          <a:xfrm>
            <a:off x="263352" y="1281874"/>
            <a:ext cx="113772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a-DK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Forhold der forventes indført i ÆFL2017</a:t>
            </a:r>
            <a:endParaRPr lang="da-DK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endParaRPr lang="da-DK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endParaRPr lang="da-DK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kstfelt 3"/>
          <p:cNvSpPr txBox="1"/>
          <p:nvPr/>
        </p:nvSpPr>
        <p:spPr>
          <a:xfrm>
            <a:off x="263352" y="458513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/>
              <a:t>Hvad betyder så egentlig for EUD/EUX?</a:t>
            </a: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53" y="1874351"/>
            <a:ext cx="6192687" cy="1914689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3109" y="4005063"/>
            <a:ext cx="5907536" cy="2716413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2" y="4125027"/>
            <a:ext cx="3727087" cy="247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425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lide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8F8C9-88B0-4609-846F-19C5EF5CDEFB}" type="slidenum">
              <a:rPr lang="da-DK" smtClean="0"/>
              <a:t>9</a:t>
            </a:fld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5840" y="1486141"/>
            <a:ext cx="6949637" cy="3716753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4129168"/>
            <a:ext cx="3745833" cy="2231163"/>
          </a:xfrm>
          <a:prstGeom prst="rect">
            <a:avLst/>
          </a:prstGeom>
        </p:spPr>
      </p:pic>
      <p:sp>
        <p:nvSpPr>
          <p:cNvPr id="7" name="Tekstfelt 6"/>
          <p:cNvSpPr txBox="1"/>
          <p:nvPr/>
        </p:nvSpPr>
        <p:spPr>
          <a:xfrm>
            <a:off x="332053" y="404664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/>
              <a:t>Hvad betyder så egentlig for EUD/EUX?</a:t>
            </a:r>
          </a:p>
        </p:txBody>
      </p:sp>
    </p:spTree>
    <p:extLst>
      <p:ext uri="{BB962C8B-B14F-4D97-AF65-F5344CB8AC3E}">
        <p14:creationId xmlns:p14="http://schemas.microsoft.com/office/powerpoint/2010/main" val="2553036982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</TotalTime>
  <Words>340</Words>
  <Application>Microsoft Office PowerPoint</Application>
  <PresentationFormat>Widescreen</PresentationFormat>
  <Paragraphs>61</Paragraphs>
  <Slides>10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6" baseType="lpstr">
      <vt:lpstr>Arial</vt:lpstr>
      <vt:lpstr>Calibri</vt:lpstr>
      <vt:lpstr>ITC Legacy Serif Book</vt:lpstr>
      <vt:lpstr>Symbol</vt:lpstr>
      <vt:lpstr>Trebuchet MS</vt:lpstr>
      <vt:lpstr>Kontortema</vt:lpstr>
      <vt:lpstr>Finanslovsforslag 2017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Jan</dc:creator>
  <cp:lastModifiedBy>Esma Suzan Kara</cp:lastModifiedBy>
  <cp:revision>53</cp:revision>
  <cp:lastPrinted>2016-01-28T10:09:06Z</cp:lastPrinted>
  <dcterms:created xsi:type="dcterms:W3CDTF">2009-04-29T06:50:32Z</dcterms:created>
  <dcterms:modified xsi:type="dcterms:W3CDTF">2021-08-30T08:17:43Z</dcterms:modified>
</cp:coreProperties>
</file>