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Bold" panose="00000800000000000000" charset="0"/>
      <p:regular r:id="rId30"/>
      <p:bold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5890" y="-250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oh@deg.dk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4983786"/>
            <a:ext cx="18288000" cy="5424973"/>
            <a:chOff x="0" y="0"/>
            <a:chExt cx="4890450" cy="1428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0450" cy="1428800"/>
            </a:xfrm>
            <a:custGeom>
              <a:avLst/>
              <a:gdLst/>
              <a:ahLst/>
              <a:cxnLst/>
              <a:rect l="l" t="t" r="r" b="b"/>
              <a:pathLst>
                <a:path w="4890450" h="1428800">
                  <a:moveTo>
                    <a:pt x="0" y="0"/>
                  </a:moveTo>
                  <a:lnTo>
                    <a:pt x="4890450" y="0"/>
                  </a:lnTo>
                  <a:lnTo>
                    <a:pt x="4890450" y="1428800"/>
                  </a:lnTo>
                  <a:lnTo>
                    <a:pt x="0" y="1428800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288480" y="7719590"/>
            <a:ext cx="3858123" cy="2576935"/>
          </a:xfrm>
          <a:custGeom>
            <a:avLst/>
            <a:gdLst/>
            <a:ahLst/>
            <a:cxnLst/>
            <a:rect l="l" t="t" r="r" b="b"/>
            <a:pathLst>
              <a:path w="3858123" h="2576935">
                <a:moveTo>
                  <a:pt x="0" y="0"/>
                </a:moveTo>
                <a:lnTo>
                  <a:pt x="3858123" y="0"/>
                </a:lnTo>
                <a:lnTo>
                  <a:pt x="3858123" y="2576935"/>
                </a:lnTo>
                <a:lnTo>
                  <a:pt x="0" y="257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6" name="Freeform 6"/>
          <p:cNvSpPr/>
          <p:nvPr/>
        </p:nvSpPr>
        <p:spPr>
          <a:xfrm>
            <a:off x="4708578" y="7710065"/>
            <a:ext cx="4165944" cy="2576935"/>
          </a:xfrm>
          <a:custGeom>
            <a:avLst/>
            <a:gdLst/>
            <a:ahLst/>
            <a:cxnLst/>
            <a:rect l="l" t="t" r="r" b="b"/>
            <a:pathLst>
              <a:path w="4165944" h="2576935">
                <a:moveTo>
                  <a:pt x="0" y="0"/>
                </a:moveTo>
                <a:lnTo>
                  <a:pt x="4165944" y="0"/>
                </a:lnTo>
                <a:lnTo>
                  <a:pt x="4165944" y="2576935"/>
                </a:lnTo>
                <a:lnTo>
                  <a:pt x="0" y="257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775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7" name="Freeform 7"/>
          <p:cNvSpPr/>
          <p:nvPr/>
        </p:nvSpPr>
        <p:spPr>
          <a:xfrm>
            <a:off x="9625421" y="7719590"/>
            <a:ext cx="3878527" cy="2576935"/>
          </a:xfrm>
          <a:custGeom>
            <a:avLst/>
            <a:gdLst/>
            <a:ahLst/>
            <a:cxnLst/>
            <a:rect l="l" t="t" r="r" b="b"/>
            <a:pathLst>
              <a:path w="3878527" h="2576935">
                <a:moveTo>
                  <a:pt x="0" y="0"/>
                </a:moveTo>
                <a:lnTo>
                  <a:pt x="3878527" y="0"/>
                </a:lnTo>
                <a:lnTo>
                  <a:pt x="3878527" y="2576935"/>
                </a:lnTo>
                <a:lnTo>
                  <a:pt x="0" y="257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02" r="-6578" b="-3102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8" name="Freeform 8"/>
          <p:cNvSpPr/>
          <p:nvPr/>
        </p:nvSpPr>
        <p:spPr>
          <a:xfrm>
            <a:off x="14056398" y="7719590"/>
            <a:ext cx="3865402" cy="2576935"/>
          </a:xfrm>
          <a:custGeom>
            <a:avLst/>
            <a:gdLst/>
            <a:ahLst/>
            <a:cxnLst/>
            <a:rect l="l" t="t" r="r" b="b"/>
            <a:pathLst>
              <a:path w="3865402" h="2576935">
                <a:moveTo>
                  <a:pt x="0" y="0"/>
                </a:moveTo>
                <a:lnTo>
                  <a:pt x="3865402" y="0"/>
                </a:lnTo>
                <a:lnTo>
                  <a:pt x="3865402" y="2576935"/>
                </a:lnTo>
                <a:lnTo>
                  <a:pt x="0" y="257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9" name="Freeform 9"/>
          <p:cNvSpPr/>
          <p:nvPr/>
        </p:nvSpPr>
        <p:spPr>
          <a:xfrm>
            <a:off x="10955464" y="5449524"/>
            <a:ext cx="2548484" cy="1687309"/>
          </a:xfrm>
          <a:custGeom>
            <a:avLst/>
            <a:gdLst/>
            <a:ahLst/>
            <a:cxnLst/>
            <a:rect l="l" t="t" r="r" b="b"/>
            <a:pathLst>
              <a:path w="2548484" h="1687309">
                <a:moveTo>
                  <a:pt x="0" y="0"/>
                </a:moveTo>
                <a:lnTo>
                  <a:pt x="2548484" y="0"/>
                </a:lnTo>
                <a:lnTo>
                  <a:pt x="2548484" y="1687308"/>
                </a:lnTo>
                <a:lnTo>
                  <a:pt x="0" y="1687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0" name="Freeform 10"/>
          <p:cNvSpPr/>
          <p:nvPr/>
        </p:nvSpPr>
        <p:spPr>
          <a:xfrm>
            <a:off x="4708578" y="5477155"/>
            <a:ext cx="2628689" cy="1659677"/>
          </a:xfrm>
          <a:custGeom>
            <a:avLst/>
            <a:gdLst/>
            <a:ahLst/>
            <a:cxnLst/>
            <a:rect l="l" t="t" r="r" b="b"/>
            <a:pathLst>
              <a:path w="2628689" h="1659677">
                <a:moveTo>
                  <a:pt x="0" y="0"/>
                </a:moveTo>
                <a:lnTo>
                  <a:pt x="2628689" y="0"/>
                </a:lnTo>
                <a:lnTo>
                  <a:pt x="2628689" y="1659677"/>
                </a:lnTo>
                <a:lnTo>
                  <a:pt x="0" y="1659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354" b="-13354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1" name="Freeform 11"/>
          <p:cNvSpPr/>
          <p:nvPr/>
        </p:nvSpPr>
        <p:spPr>
          <a:xfrm>
            <a:off x="7899242" y="5463339"/>
            <a:ext cx="2489516" cy="1659677"/>
          </a:xfrm>
          <a:custGeom>
            <a:avLst/>
            <a:gdLst/>
            <a:ahLst/>
            <a:cxnLst/>
            <a:rect l="l" t="t" r="r" b="b"/>
            <a:pathLst>
              <a:path w="2489516" h="1659677">
                <a:moveTo>
                  <a:pt x="0" y="0"/>
                </a:moveTo>
                <a:lnTo>
                  <a:pt x="2489516" y="0"/>
                </a:lnTo>
                <a:lnTo>
                  <a:pt x="2489516" y="1659678"/>
                </a:lnTo>
                <a:lnTo>
                  <a:pt x="0" y="1659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2" name="Freeform 12"/>
          <p:cNvSpPr/>
          <p:nvPr/>
        </p:nvSpPr>
        <p:spPr>
          <a:xfrm>
            <a:off x="14065923" y="5477155"/>
            <a:ext cx="2491073" cy="1659677"/>
          </a:xfrm>
          <a:custGeom>
            <a:avLst/>
            <a:gdLst/>
            <a:ahLst/>
            <a:cxnLst/>
            <a:rect l="l" t="t" r="r" b="b"/>
            <a:pathLst>
              <a:path w="2491073" h="1659677">
                <a:moveTo>
                  <a:pt x="0" y="0"/>
                </a:moveTo>
                <a:lnTo>
                  <a:pt x="2491073" y="0"/>
                </a:lnTo>
                <a:lnTo>
                  <a:pt x="2491073" y="1659677"/>
                </a:lnTo>
                <a:lnTo>
                  <a:pt x="0" y="16596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3" name="Freeform 13"/>
          <p:cNvSpPr/>
          <p:nvPr/>
        </p:nvSpPr>
        <p:spPr>
          <a:xfrm>
            <a:off x="1657087" y="5477155"/>
            <a:ext cx="2489516" cy="1659677"/>
          </a:xfrm>
          <a:custGeom>
            <a:avLst/>
            <a:gdLst/>
            <a:ahLst/>
            <a:cxnLst/>
            <a:rect l="l" t="t" r="r" b="b"/>
            <a:pathLst>
              <a:path w="2489516" h="1659677">
                <a:moveTo>
                  <a:pt x="0" y="0"/>
                </a:moveTo>
                <a:lnTo>
                  <a:pt x="2489516" y="0"/>
                </a:lnTo>
                <a:lnTo>
                  <a:pt x="2489516" y="1659677"/>
                </a:lnTo>
                <a:lnTo>
                  <a:pt x="0" y="1659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4" name="Freeform 14"/>
          <p:cNvSpPr/>
          <p:nvPr/>
        </p:nvSpPr>
        <p:spPr>
          <a:xfrm>
            <a:off x="0" y="5477155"/>
            <a:ext cx="1028700" cy="1659677"/>
          </a:xfrm>
          <a:custGeom>
            <a:avLst/>
            <a:gdLst/>
            <a:ahLst/>
            <a:cxnLst/>
            <a:rect l="l" t="t" r="r" b="b"/>
            <a:pathLst>
              <a:path w="1107835" h="1659677">
                <a:moveTo>
                  <a:pt x="0" y="0"/>
                </a:moveTo>
                <a:lnTo>
                  <a:pt x="1107835" y="0"/>
                </a:lnTo>
                <a:lnTo>
                  <a:pt x="1107835" y="1659677"/>
                </a:lnTo>
                <a:lnTo>
                  <a:pt x="0" y="1659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5" name="Freeform 15"/>
          <p:cNvSpPr/>
          <p:nvPr/>
        </p:nvSpPr>
        <p:spPr>
          <a:xfrm>
            <a:off x="17296141" y="5490970"/>
            <a:ext cx="991858" cy="1632046"/>
          </a:xfrm>
          <a:custGeom>
            <a:avLst/>
            <a:gdLst/>
            <a:ahLst/>
            <a:cxnLst/>
            <a:rect l="l" t="t" r="r" b="b"/>
            <a:pathLst>
              <a:path w="2176062" h="1632046">
                <a:moveTo>
                  <a:pt x="0" y="0"/>
                </a:moveTo>
                <a:lnTo>
                  <a:pt x="2176062" y="0"/>
                </a:lnTo>
                <a:lnTo>
                  <a:pt x="2176062" y="1632047"/>
                </a:lnTo>
                <a:lnTo>
                  <a:pt x="0" y="1632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9392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6" name="Freeform 16"/>
          <p:cNvSpPr/>
          <p:nvPr/>
        </p:nvSpPr>
        <p:spPr>
          <a:xfrm>
            <a:off x="15188761" y="633923"/>
            <a:ext cx="2070539" cy="2111338"/>
          </a:xfrm>
          <a:custGeom>
            <a:avLst/>
            <a:gdLst/>
            <a:ahLst/>
            <a:cxnLst/>
            <a:rect l="l" t="t" r="r" b="b"/>
            <a:pathLst>
              <a:path w="2070539" h="2111338">
                <a:moveTo>
                  <a:pt x="0" y="0"/>
                </a:moveTo>
                <a:lnTo>
                  <a:pt x="2070539" y="0"/>
                </a:lnTo>
                <a:lnTo>
                  <a:pt x="2070539" y="2111338"/>
                </a:lnTo>
                <a:lnTo>
                  <a:pt x="0" y="2111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7" name="TextBox 17"/>
          <p:cNvSpPr txBox="1"/>
          <p:nvPr/>
        </p:nvSpPr>
        <p:spPr>
          <a:xfrm>
            <a:off x="1028700" y="876300"/>
            <a:ext cx="1612165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da-DK" sz="7500" dirty="0">
                <a:solidFill>
                  <a:srgbClr val="000000"/>
                </a:solidFill>
                <a:latin typeface="Montserrat Bold"/>
              </a:rPr>
              <a:t>Værktøj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451891"/>
            <a:ext cx="1428275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da-DK" sz="3200" dirty="0">
                <a:solidFill>
                  <a:srgbClr val="000000"/>
                </a:solidFill>
                <a:latin typeface="Montserrat Bold"/>
              </a:rPr>
              <a:t>Hvad konstituerer et bæredygtigt udbud?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9441"/>
            <a:ext cx="18427014" cy="1318534"/>
            <a:chOff x="0" y="0"/>
            <a:chExt cx="4853205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3205" cy="347268"/>
            </a:xfrm>
            <a:custGeom>
              <a:avLst/>
              <a:gdLst/>
              <a:ahLst/>
              <a:cxnLst/>
              <a:rect l="l" t="t" r="r" b="b"/>
              <a:pathLst>
                <a:path w="4853205" h="347268">
                  <a:moveTo>
                    <a:pt x="0" y="0"/>
                  </a:moveTo>
                  <a:lnTo>
                    <a:pt x="4853205" y="0"/>
                  </a:lnTo>
                  <a:lnTo>
                    <a:pt x="4853205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1439" y="0"/>
            <a:ext cx="5146561" cy="9149441"/>
          </a:xfrm>
          <a:custGeom>
            <a:avLst/>
            <a:gdLst/>
            <a:ahLst/>
            <a:cxnLst/>
            <a:rect l="l" t="t" r="r" b="b"/>
            <a:pathLst>
              <a:path w="5146561" h="9149441">
                <a:moveTo>
                  <a:pt x="0" y="0"/>
                </a:moveTo>
                <a:lnTo>
                  <a:pt x="5146561" y="0"/>
                </a:lnTo>
                <a:lnTo>
                  <a:pt x="5146561" y="9149441"/>
                </a:lnTo>
                <a:lnTo>
                  <a:pt x="0" y="9149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142" r="-71894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1636911"/>
            <a:ext cx="716249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3. Samarbejde med oplæringsstederne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646170"/>
            <a:ext cx="7162498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4. Egne undersøgelser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051935"/>
            <a:ext cx="10846380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 undersøgt eller vil det være relevant at undersøge det lokale erhvervsliv og virksomhedernes tilfredshed med skolens kvalitet og udbud? I givet fald, hvad er tilbagemeldingerne? og hvis nej, hvilken viden er relevant og realistisk at efterspørge?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38351"/>
            <a:ext cx="1099543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et tæt samarbejde og dialog med oplæringsstederne, for at sikre at lærlingene både når målene i uddannelsesplanerne, og det oplæringsvirksomhederne efterspørger?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0820" y="6042660"/>
            <a:ext cx="7259419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5. Faglige og sociale fællesskaber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0820" y="6448425"/>
            <a:ext cx="1084638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tilfredsstillende fokus på at understøtte de faglige og sociale fællesskaber for at fremme elevernes/lærlingenes trivsel og understøtte deres faglige udvikling mm.?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18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2690668"/>
            <a:ext cx="7198157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Montserrat"/>
              </a:rPr>
              <a:t>1. </a:t>
            </a:r>
            <a:r>
              <a:rPr lang="da-DK" sz="2399" dirty="0">
                <a:solidFill>
                  <a:srgbClr val="000000"/>
                </a:solidFill>
                <a:latin typeface="Montserrat"/>
              </a:rPr>
              <a:t>Fokuseret udviklings- og investeringsindsats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94419"/>
            <a:ext cx="967002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der/eller hvilke udviklingsindsatser er der behov for, for at opretholde eller forbedre kvaliteten i et udbud på x-uddannelsen?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000625"/>
            <a:ext cx="956576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Skal der igangsættes initiativer/indsatser for at mindske frafaldet, forbedre overgangen fra grundforløb til hovedforløb, herunder styrkelse af lærerpladsindsats?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594860"/>
            <a:ext cx="7241720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399" dirty="0">
                <a:solidFill>
                  <a:srgbClr val="000000"/>
                </a:solidFill>
                <a:latin typeface="Montserrat"/>
              </a:rPr>
              <a:t>2. Fastholdelses- og gennemførelsesindsats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23925"/>
            <a:ext cx="16230600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 dirty="0" err="1">
                <a:solidFill>
                  <a:srgbClr val="000000"/>
                </a:solidFill>
                <a:latin typeface="Montserrat Bold"/>
              </a:rPr>
              <a:t>Strategier</a:t>
            </a:r>
            <a:r>
              <a:rPr lang="en-US" sz="5400" dirty="0">
                <a:solidFill>
                  <a:srgbClr val="000000"/>
                </a:solidFill>
                <a:latin typeface="Montserrat Bold"/>
              </a:rPr>
              <a:t> for </a:t>
            </a:r>
            <a:r>
              <a:rPr lang="en-US" sz="5400" dirty="0" err="1">
                <a:solidFill>
                  <a:srgbClr val="000000"/>
                </a:solidFill>
                <a:latin typeface="Montserrat Bold"/>
              </a:rPr>
              <a:t>kvalitetsløft</a:t>
            </a:r>
            <a:endParaRPr lang="en-US" sz="5400" dirty="0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38235" y="0"/>
            <a:ext cx="5049765" cy="8977360"/>
          </a:xfrm>
          <a:custGeom>
            <a:avLst/>
            <a:gdLst/>
            <a:ahLst/>
            <a:cxnLst/>
            <a:rect l="l" t="t" r="r" b="b"/>
            <a:pathLst>
              <a:path w="5049765" h="8977360">
                <a:moveTo>
                  <a:pt x="0" y="0"/>
                </a:moveTo>
                <a:lnTo>
                  <a:pt x="5049765" y="0"/>
                </a:lnTo>
                <a:lnTo>
                  <a:pt x="5049765" y="8977360"/>
                </a:lnTo>
                <a:lnTo>
                  <a:pt x="0" y="897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984" r="-118183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1636911"/>
            <a:ext cx="718514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3. Organisatoriske indsatser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634157"/>
            <a:ext cx="7185145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399" dirty="0">
                <a:solidFill>
                  <a:srgbClr val="000000"/>
                </a:solidFill>
                <a:latin typeface="Montserrat"/>
              </a:rPr>
              <a:t>4. Hvordan kan bestyrelsen bidrage?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025952"/>
            <a:ext cx="11077549" cy="112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Hvordan kan bestyrelsen og ledelsen styrke og skabe en strategisk retning for udviklingen af skolens udbud  (både eksisterende og evt. nye udbud) – ift. det lokale erhvervsliv og den digitale/grønne omstilling?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26359"/>
            <a:ext cx="11077549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behov for en organisatorisk og/eller ledelsesmæssig indsats omkring et udbud; I givet fald hvordan, eller en status på erfaringer, og hvad der er gjort/fungerer godt?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9851"/>
            <a:ext cx="8115300" cy="7222617"/>
          </a:xfrm>
          <a:custGeom>
            <a:avLst/>
            <a:gdLst/>
            <a:ahLst/>
            <a:cxnLst/>
            <a:rect l="l" t="t" r="r" b="b"/>
            <a:pathLst>
              <a:path w="8115300" h="7222617">
                <a:moveTo>
                  <a:pt x="0" y="0"/>
                </a:moveTo>
                <a:lnTo>
                  <a:pt x="8115300" y="0"/>
                </a:lnTo>
                <a:lnTo>
                  <a:pt x="8115300" y="7222617"/>
                </a:lnTo>
                <a:lnTo>
                  <a:pt x="0" y="7222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8092348" y="934601"/>
            <a:ext cx="916695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Montserrat Bold"/>
              </a:rPr>
              <a:t>Det </a:t>
            </a:r>
            <a:r>
              <a:rPr lang="en-US" sz="5000" dirty="0" err="1">
                <a:solidFill>
                  <a:srgbClr val="000000"/>
                </a:solidFill>
                <a:latin typeface="Montserrat Bold"/>
              </a:rPr>
              <a:t>geografiske</a:t>
            </a:r>
            <a:r>
              <a:rPr lang="en-US" sz="5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 Bold"/>
              </a:rPr>
              <a:t>perspektiv</a:t>
            </a:r>
            <a:endParaRPr lang="en-US" sz="5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04803" y="4941388"/>
            <a:ext cx="916695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Source Sans Pro"/>
              </a:rPr>
              <a:t>Faglig synergi, samarbejde om udbud,   lærerpladspotentiale og samarbejde med oplæringsvirksomheder mm.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92348" y="4384493"/>
            <a:ext cx="916695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Udbud på egen og andre skoler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4803" y="6128838"/>
            <a:ext cx="915449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Rekruttering, transporttid og skolehjem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2348" y="6685733"/>
            <a:ext cx="916695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Source Sans Pro"/>
              </a:rPr>
              <a:t>Rekruttering af elever, campusdannelse; tilgængelighed og transporttid til skolen samt aktiv brug af skolehjem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92348" y="2515918"/>
            <a:ext cx="916695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Udbudsstrategi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14328" y="3044238"/>
            <a:ext cx="916695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Source Sans Pro"/>
              </a:rPr>
              <a:t>Mange/få udbud der matcher virksomhedernes efterspørgsel. Viden om lokalt arbejdsmarked, samarbejde om udbud og med virksomheder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795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6230600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000000"/>
                </a:solidFill>
                <a:latin typeface="Montserrat Bold"/>
              </a:rPr>
              <a:t>Udbudsstrategi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90668"/>
            <a:ext cx="1184835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1. Hvor mange udbud?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139614"/>
            <a:ext cx="1239100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Hvilke udbud; tilgang, årselever?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Grundforløb, hovedforløb etc.?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Eneudbyder eller stor spredning og konkurrence med andre skoler?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(Ofte relevant at udsende på forhånd i bilag til bestyrelsesmødet)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01813"/>
            <a:ext cx="751525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2. Udbudsstrategi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926629"/>
            <a:ext cx="11848355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Prioriterer skolen mange udbud og/eller få specialiserede udbud?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Indføj evt. pointer fra tidligere drøftelser og prioriteringer, herunder i forbindelse med udbudsrunder og evt. løbende nye udbudsgodkendelser, udbudslukninger </a:t>
            </a:r>
            <a:r>
              <a:rPr lang="da-DK" sz="2000" dirty="0" err="1">
                <a:solidFill>
                  <a:srgbClr val="000000"/>
                </a:solidFill>
                <a:latin typeface="Source Sans Pro"/>
              </a:rPr>
              <a:t>etc</a:t>
            </a:r>
            <a:r>
              <a:rPr lang="en-US" sz="2000" dirty="0">
                <a:solidFill>
                  <a:srgbClr val="000000"/>
                </a:solidFill>
                <a:latin typeface="Source Sans Pro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644" r="-8402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1636911"/>
            <a:ext cx="751525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3. Viden om det lokale arbejdsmarked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095381"/>
            <a:ext cx="11163300" cy="151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åbnet nye virksomheder/virksomhedsklynger?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Relevant og opdateret data fra RAR mv.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Samarbejder skolen med virksomheder/jobcentre mm. om udbuddenes relevans/potentiale til sikring af kommende elevgrundlag?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000625"/>
            <a:ext cx="11163300" cy="74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skolens et godt og velfungerende samarbejde med virksomheder/jobcentre mm. generelt og i særdeleshed med lærepladserne?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550092"/>
            <a:ext cx="751525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4. Samarbejde med virksomheder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18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1469356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000000"/>
                </a:solidFill>
                <a:latin typeface="Montserrat Bold"/>
              </a:rPr>
              <a:t>Udbud på egen og andre skoler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90668"/>
            <a:ext cx="698223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1. Faglig synergi på skolen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05425"/>
            <a:ext cx="11010900" cy="151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 udlånt/lånt udbud?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 samarbejdsaftaler om GF2/hovedforløb?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perspektiver og muligheder i brede samarbejdskonstruktioner med andre skoler lokalt, regionalt og/eller nationalt?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849633"/>
            <a:ext cx="7107786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2. Udlån og samarbejde med andre skoler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79385"/>
            <a:ext cx="11010900" cy="74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en faglig synergi mellem grundforløb,  hovedforløb og arbejdsmarkedsuddannelserne, som er vigtig for udbuddenes faglige og økonomiske bæredygtighed?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33" r="-9333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53937" y="2125493"/>
            <a:ext cx="11823633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skolens udbud fordelt på flere afdelinger eller placeret i campus, og hvad betyder tilgængeligheden for at fastholde/øge rekrutteringen til skolens forskellige udbud?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2350" y="1636911"/>
            <a:ext cx="11225850" cy="402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Montserrat"/>
              </a:rPr>
              <a:t>3. </a:t>
            </a:r>
            <a:r>
              <a:rPr lang="da-DK" sz="2399" dirty="0">
                <a:solidFill>
                  <a:srgbClr val="000000"/>
                </a:solidFill>
                <a:latin typeface="Montserrat"/>
              </a:rPr>
              <a:t>Konsekvenser ved opretholdelse, lukning eller nyoprettelse af udbud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953627"/>
            <a:ext cx="7107786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399" dirty="0">
                <a:solidFill>
                  <a:srgbClr val="000000"/>
                </a:solidFill>
                <a:latin typeface="Montserrat"/>
              </a:rPr>
              <a:t>4. Lærepladspotentiale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59392"/>
            <a:ext cx="1179397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Når skolen måltallene for indgåelse af uddannelsesaftaler og/eller er der en tilfredsstillende udvikling i indgåede uddannelsesaftaler? 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Giver antallet af uddannelsesaftaler et tilfredsstillende tilskudsgrundlag for formidling af uddannelsesaftaler?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3937" y="6920865"/>
            <a:ext cx="1180045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Har skolen et godt og velfungerende samarbejde og løbende dialog med lærerpladserne jf. VTU/ETU målinger?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0424" y="6515100"/>
            <a:ext cx="7107786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399" dirty="0">
                <a:solidFill>
                  <a:srgbClr val="000000"/>
                </a:solidFill>
                <a:latin typeface="Montserrat"/>
              </a:rPr>
              <a:t>5. Samarbejde med lærepladserne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59" r="-9259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3800879"/>
            <a:ext cx="10858500" cy="74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skolens udbud fordelt på flere afdelinger eller placeret i campus?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Hvad betyder tilgængeligheden for at fastholde/øge rekrutteringen til skolens forskellige udbud?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396909"/>
            <a:ext cx="1008196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1. Hvordan er de trafikale forhold for adgang til skolen?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23925"/>
            <a:ext cx="12375983" cy="187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da-DK" sz="5400" dirty="0">
                <a:solidFill>
                  <a:srgbClr val="000000"/>
                </a:solidFill>
                <a:latin typeface="Montserrat Bold"/>
              </a:rPr>
              <a:t>Rekruttering, transporttid og skolehjem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654373"/>
            <a:ext cx="1004307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Hvordan er skolens rekrutteringsindsats?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Har skolen brobygningsaktiviteter? 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Og koordineret vejledningsindsatsen ift. lokalområdet/regionens grundskoler?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Er der et godt samarbejde med de kommunale ungeenheder (KUI'er), FGU m.m?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295900"/>
            <a:ext cx="7314915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2. Elevgrundlag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10" r="-58867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1603110"/>
            <a:ext cx="788223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3. Skolehjem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036102"/>
            <a:ext cx="10754308" cy="266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 et skolehjem, og bruges det aktivt til at skabe et ungemiljø og fagligt og socialt fællesskab, der kan bruges aktivt i en rekrutterings- og fastholdelsesindsats?</a:t>
            </a:r>
          </a:p>
          <a:p>
            <a:pPr>
              <a:lnSpc>
                <a:spcPts val="3000"/>
              </a:lnSpc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Bruges skolehjemmet både af elever/læringen i grundforløb to og hovedforløb? Hvad med GF1?</a:t>
            </a:r>
          </a:p>
          <a:p>
            <a:pPr>
              <a:lnSpc>
                <a:spcPts val="3000"/>
              </a:lnSpc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muligheder for at opnå et større rekrutteringsgrundlag via skolehjem i forhold til virksomhedssamarbejder?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62047" y="5276311"/>
            <a:ext cx="2961344" cy="3701680"/>
          </a:xfrm>
          <a:custGeom>
            <a:avLst/>
            <a:gdLst/>
            <a:ahLst/>
            <a:cxnLst/>
            <a:rect l="l" t="t" r="r" b="b"/>
            <a:pathLst>
              <a:path w="2961344" h="3701680">
                <a:moveTo>
                  <a:pt x="0" y="0"/>
                </a:moveTo>
                <a:lnTo>
                  <a:pt x="2961344" y="0"/>
                </a:lnTo>
                <a:lnTo>
                  <a:pt x="2961344" y="3701680"/>
                </a:lnTo>
                <a:lnTo>
                  <a:pt x="0" y="370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11" r="-61111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6" name="TextBox 6"/>
          <p:cNvSpPr txBox="1"/>
          <p:nvPr/>
        </p:nvSpPr>
        <p:spPr>
          <a:xfrm>
            <a:off x="1019175" y="914400"/>
            <a:ext cx="162306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da-DK" sz="6000" dirty="0">
                <a:solidFill>
                  <a:srgbClr val="000000"/>
                </a:solidFill>
                <a:latin typeface="Montserrat Bold"/>
              </a:rPr>
              <a:t>Introduktion til materialet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9175" y="2178061"/>
            <a:ext cx="16240125" cy="53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da-DK" sz="3200" dirty="0">
                <a:solidFill>
                  <a:srgbClr val="000000"/>
                </a:solidFill>
                <a:latin typeface="Montserrat"/>
              </a:rPr>
              <a:t>Hvad konstituerer et kvalitativt og fagligt bæredygtigt udbud?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3186" y="3238500"/>
            <a:ext cx="11930814" cy="498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Materialet er udviklet af Danske Erhvervsskoler og -Gymnasier og kommer omkring en række temaer, som bestyrelserne på landets erhvervsskoler kan drøfte, når skolens udbud er på bestyrelsesdagsorden – det gælder både i forhold til overvejelser om etablering af nye udbud og opretholdelse eller lukning af eksisterende udbud.</a:t>
            </a:r>
          </a:p>
          <a:p>
            <a:pPr>
              <a:lnSpc>
                <a:spcPts val="2600"/>
              </a:lnSpc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26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Værktøjet er bygget op om to hovedtemaer med dertil hørende undertemaer og spørgsmål:</a:t>
            </a:r>
          </a:p>
          <a:p>
            <a:pPr marL="431799" lvl="1" indent="-215899">
              <a:lnSpc>
                <a:spcPts val="2600"/>
              </a:lnSpc>
              <a:buFont typeface="Arial"/>
              <a:buChar char="•"/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Fagligt og kvalitativt forsvarligt</a:t>
            </a:r>
          </a:p>
          <a:p>
            <a:pPr marL="431799" lvl="1" indent="-215899">
              <a:lnSpc>
                <a:spcPts val="2600"/>
              </a:lnSpc>
              <a:buFont typeface="Arial"/>
              <a:buChar char="•"/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Det geografiske perspektiv </a:t>
            </a:r>
          </a:p>
          <a:p>
            <a:pPr>
              <a:lnSpc>
                <a:spcPts val="2600"/>
              </a:lnSpc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26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I må gerne bearbejde og justere præsentationen, så den passer til den drøftelse, I vil have om udbud på jeres skole. Foruden denne PowerPoint er der to notater, der dels uddyber rammen for temaerne/spørgsmålene, dels giver enkelte data om EUD-udbuddet.</a:t>
            </a:r>
          </a:p>
          <a:p>
            <a:pPr>
              <a:lnSpc>
                <a:spcPts val="2600"/>
              </a:lnSpc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26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du feedback eller ideer til, hvordan materialet kan give endnu bedre drøftelser i bestyrelsen på en erhvervsskole? Så skriv dem til Lone Hansen, analysekonsulent i Danske Erhvervsskoler og -Gymnasier på </a:t>
            </a:r>
            <a:r>
              <a:rPr lang="da-DK" sz="2000" dirty="0">
                <a:solidFill>
                  <a:srgbClr val="007A87"/>
                </a:solidFill>
                <a:latin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loh@deg.dk </a:t>
            </a:r>
            <a:r>
              <a:rPr lang="da-DK" sz="2000" dirty="0">
                <a:solidFill>
                  <a:srgbClr val="000000"/>
                </a:solidFill>
                <a:latin typeface="Source Sans Pro"/>
              </a:rPr>
              <a:t>eller ring på tlf. 61 79 51 73.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191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0" y="9004638"/>
            <a:ext cx="18288000" cy="1318534"/>
            <a:chOff x="0" y="0"/>
            <a:chExt cx="4816593" cy="3472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"/>
            <a:ext cx="1159967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000000"/>
                </a:solidFill>
                <a:latin typeface="Montserrat Bold"/>
              </a:rPr>
              <a:t>Relevant data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02502"/>
            <a:ext cx="463698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1. Udbudsdata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33997"/>
            <a:ext cx="811530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Antal udbud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Tilgang til egen og andres skolers grundforløb og hovedforløb (STIL) 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Udlån af godkendelse mellem skoler (skolens egen data)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Henvisninger mv. mellem skoler (skolens egen data)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59423" y="2402502"/>
            <a:ext cx="53032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3. Tilfredshed og trivsel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354" y="5372397"/>
            <a:ext cx="463698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2.Uddannelsesaftaler mm.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9423" y="5302506"/>
            <a:ext cx="463698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4. Genemmførelse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860615"/>
            <a:ext cx="7350721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Antal potentielle og indgåede uddannelsesaftaler 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(Lærepladsstatistikken, STIL og Lærerpladsen.dk)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Måltal og -opfyldelse for indgåelse af </a:t>
            </a:r>
            <a:r>
              <a:rPr lang="da-DK" sz="2000" dirty="0" err="1">
                <a:solidFill>
                  <a:srgbClr val="000000"/>
                </a:solidFill>
                <a:latin typeface="Source Sans Pro"/>
              </a:rPr>
              <a:t>af</a:t>
            </a:r>
            <a:r>
              <a:rPr lang="da-DK" sz="2000" dirty="0">
                <a:solidFill>
                  <a:srgbClr val="000000"/>
                </a:solidFill>
                <a:latin typeface="Source Sans Pro"/>
              </a:rPr>
              <a:t> uddannelsesaftaler (tilskudsudløsende indberetninger af uddannelsesaftaler, skolens egen data, STIL)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59423" y="5779473"/>
            <a:ext cx="75952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Fraværsstatistik (egen data og STIL)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Forskellige frafalds og gennemførselsstatistikker (STIL)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9423" y="2911137"/>
            <a:ext cx="759520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Virksomhedstilfredshedsundersøgelser (egen data og STIL)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Elevtrivselsmålinger (egen data og STIL)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Undervisningsmiljøvurderinger (egen data og BUVM)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Arbejdspladsvurderinger (APV)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Medarbejdertilfredshedsmålinger (MTU)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59423" y="7017723"/>
            <a:ext cx="75952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5. Arbejdsmarkedet og lokalt erhvervsliv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59423" y="7509213"/>
            <a:ext cx="759520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Source Sans Pro"/>
              </a:rPr>
              <a:t>RAR m.m.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9175" y="914400"/>
            <a:ext cx="16230600" cy="97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da-DK" sz="5400" dirty="0">
                <a:solidFill>
                  <a:srgbClr val="000000"/>
                </a:solidFill>
                <a:latin typeface="Montserrat Bold"/>
              </a:rPr>
              <a:t>De to hovedtemaer og syv undertemaer 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5BDC010-65FC-3359-E3E7-14A81F51D538}"/>
              </a:ext>
            </a:extLst>
          </p:cNvPr>
          <p:cNvSpPr/>
          <p:nvPr/>
        </p:nvSpPr>
        <p:spPr>
          <a:xfrm>
            <a:off x="11430000" y="3593877"/>
            <a:ext cx="5600700" cy="4632968"/>
          </a:xfrm>
          <a:custGeom>
            <a:avLst/>
            <a:gdLst/>
            <a:ahLst/>
            <a:cxnLst/>
            <a:rect l="l" t="t" r="r" b="b"/>
            <a:pathLst>
              <a:path w="8115300" h="7222617">
                <a:moveTo>
                  <a:pt x="0" y="0"/>
                </a:moveTo>
                <a:lnTo>
                  <a:pt x="8115300" y="0"/>
                </a:lnTo>
                <a:lnTo>
                  <a:pt x="8115300" y="7222617"/>
                </a:lnTo>
                <a:lnTo>
                  <a:pt x="0" y="722261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2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5BDFC-0739-E45E-20F0-3AA2E6F3240A}"/>
              </a:ext>
            </a:extLst>
          </p:cNvPr>
          <p:cNvSpPr txBox="1"/>
          <p:nvPr/>
        </p:nvSpPr>
        <p:spPr>
          <a:xfrm>
            <a:off x="1019175" y="2621125"/>
            <a:ext cx="6753225" cy="774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 panose="00000500000000000000" pitchFamily="2" charset="0"/>
              </a:rPr>
              <a:t>Fagligt og kvalitativt forsvarligt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B82393A-F055-621E-146F-35446826C0EC}"/>
              </a:ext>
            </a:extLst>
          </p:cNvPr>
          <p:cNvSpPr txBox="1"/>
          <p:nvPr/>
        </p:nvSpPr>
        <p:spPr>
          <a:xfrm>
            <a:off x="9131162" y="2621125"/>
            <a:ext cx="6753225" cy="774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 panose="00000500000000000000" pitchFamily="2" charset="0"/>
              </a:rPr>
              <a:t>Det geografiske perspektiv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BC0692C-0CA1-9781-18C0-030CC973D823}"/>
              </a:ext>
            </a:extLst>
          </p:cNvPr>
          <p:cNvSpPr txBox="1"/>
          <p:nvPr/>
        </p:nvSpPr>
        <p:spPr>
          <a:xfrm>
            <a:off x="1028700" y="3908142"/>
            <a:ext cx="7200900" cy="4231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000" dirty="0"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Et </a:t>
            </a: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fagligt og kvalitativt forsvarligt udbud, hvor elever/lærlinge bliver så dygtige som muligt, og de erhverver de faglærte kompetencer, som efterspørges når de er færdiguddannet. Temaer til drøftelse er: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Medarbejderressourcer og kompetencer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Investering i udstyr og lokaler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Kvaliteten i uddannelserne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Strategier for kvalitetsløft</a:t>
            </a:r>
            <a:endParaRPr lang="da-DK" sz="2000" dirty="0">
              <a:effectLst/>
              <a:latin typeface="Source Sans Pro" panose="020B0503030403020204" pitchFamily="34" charset="0"/>
              <a:ea typeface="Times New Roman" panose="02020603050405020304" pitchFamily="18" charset="0"/>
              <a:cs typeface="Source Sans Pro" panose="020B0503030403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da-DK" sz="2000" dirty="0">
              <a:effectLst/>
              <a:latin typeface="Source Sans Pro" panose="020B0503030403020204" pitchFamily="34" charset="0"/>
              <a:ea typeface="Times New Roman" panose="02020603050405020304" pitchFamily="18" charset="0"/>
              <a:cs typeface="Source Sans Pro" panose="020B0503030403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  </a:t>
            </a:r>
            <a:endParaRPr lang="da-D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 </a:t>
            </a:r>
            <a:endParaRPr lang="da-D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2E42790-5CFA-CC3F-FD23-7D7039227654}"/>
              </a:ext>
            </a:extLst>
          </p:cNvPr>
          <p:cNvSpPr txBox="1"/>
          <p:nvPr/>
        </p:nvSpPr>
        <p:spPr>
          <a:xfrm>
            <a:off x="9131162" y="3908142"/>
            <a:ext cx="7124700" cy="3279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Et </a:t>
            </a:r>
            <a:r>
              <a:rPr lang="da-DK" sz="20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Source Sans Pro" panose="020B0503030403020204" pitchFamily="34" charset="0"/>
              </a:rPr>
              <a:t>bredt geografisk dækkende udbud, som understøtter behovet for, at flere unge såvel som voksne går erhvervsuddannelsesvejen, så vi får uddannet flere dygtige faglærte. Temaer til drøftelse er: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Udbudsstrategi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Udbud på egen og andre skoler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Rekruttering, transporttid og skolehjem</a:t>
            </a:r>
          </a:p>
          <a:p>
            <a:pPr marL="342900" indent="-342900">
              <a:lnSpc>
                <a:spcPts val="3000"/>
              </a:lnSpc>
              <a:buAutoNum type="arabicPeriod"/>
            </a:pPr>
            <a:endParaRPr lang="da-DK" sz="20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457200" indent="-457200">
              <a:lnSpc>
                <a:spcPts val="3000"/>
              </a:lnSpc>
              <a:buAutoNum type="arabicPeriod"/>
            </a:pPr>
            <a:endParaRPr lang="da-DK" sz="2000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15" name="Grafik 14" descr="Klasseværelse med massiv udfyldning">
            <a:extLst>
              <a:ext uri="{FF2B5EF4-FFF2-40B4-BE49-F238E27FC236}">
                <a16:creationId xmlns:a16="http://schemas.microsoft.com/office/drawing/2014/main" id="{E19D05C5-FB36-027E-984F-F382BEEF8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6210" y="3073704"/>
            <a:ext cx="5523952" cy="55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46561" cy="9149441"/>
          </a:xfrm>
          <a:custGeom>
            <a:avLst/>
            <a:gdLst/>
            <a:ahLst/>
            <a:cxnLst/>
            <a:rect l="l" t="t" r="r" b="b"/>
            <a:pathLst>
              <a:path w="5146561" h="9149441">
                <a:moveTo>
                  <a:pt x="0" y="0"/>
                </a:moveTo>
                <a:lnTo>
                  <a:pt x="5146561" y="0"/>
                </a:lnTo>
                <a:lnTo>
                  <a:pt x="5146561" y="9149441"/>
                </a:lnTo>
                <a:lnTo>
                  <a:pt x="0" y="9149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142" r="-71894"/>
            </a:stretch>
          </a:blipFill>
        </p:spPr>
        <p:txBody>
          <a:bodyPr/>
          <a:lstStyle/>
          <a:p>
            <a:endParaRPr lang="da-DK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91201" y="4008755"/>
            <a:ext cx="108872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/>
              </a:rPr>
              <a:t>Investeringer i udstyr og lokaler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1201" y="6515100"/>
            <a:ext cx="108872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/>
              </a:rPr>
              <a:t>Strategier for kvalitetsløft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91201" y="2780331"/>
            <a:ext cx="108872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/>
              </a:rPr>
              <a:t>Medarbejderressourcer og kompetencer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91201" y="933450"/>
            <a:ext cx="11611156" cy="844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7000"/>
              </a:lnSpc>
              <a:spcBef>
                <a:spcPct val="0"/>
              </a:spcBef>
            </a:pPr>
            <a:r>
              <a:rPr lang="da-DK" sz="5400" dirty="0">
                <a:solidFill>
                  <a:srgbClr val="000000"/>
                </a:solidFill>
                <a:latin typeface="Montserrat Bold"/>
              </a:rPr>
              <a:t>Fagligt og kvalitativt forsvarligt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1201" y="5295900"/>
            <a:ext cx="108872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480"/>
              </a:lnSpc>
              <a:spcBef>
                <a:spcPct val="0"/>
              </a:spcBef>
            </a:pPr>
            <a:r>
              <a:rPr lang="da-DK" sz="3200" dirty="0">
                <a:solidFill>
                  <a:srgbClr val="000000"/>
                </a:solidFill>
                <a:latin typeface="Montserrat"/>
              </a:rPr>
              <a:t>Blik på kvaliteten i uddannelserne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91201" y="3346450"/>
            <a:ext cx="9020356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Uddannelse af høj kvalitet kræver fagligt og pædagogisk dygtige undervisere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91201" y="4575175"/>
            <a:ext cx="9706156" cy="33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Tidssvarende udstyr og gode fysiske rammer for undervisningen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1201" y="5862320"/>
            <a:ext cx="671929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Tilfredshed, gennemførelse og samarbejde med virksomheder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1200" y="7081520"/>
            <a:ext cx="6769397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Behov for fokuseret udviklings- og investeringsindsats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473" r="-35026"/>
            </a:stretch>
          </a:blipFill>
        </p:spPr>
        <p:txBody>
          <a:bodyPr/>
          <a:lstStyle/>
          <a:p>
            <a:endParaRPr lang="da-DK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0913298" cy="187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da-DK" sz="5400" dirty="0">
                <a:solidFill>
                  <a:srgbClr val="000000"/>
                </a:solidFill>
                <a:latin typeface="Montserrat Bold"/>
              </a:rPr>
              <a:t>Medarbejderressourcer</a:t>
            </a:r>
            <a:r>
              <a:rPr lang="en-US" sz="5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da-DK" sz="5400" dirty="0">
                <a:solidFill>
                  <a:srgbClr val="000000"/>
                </a:solidFill>
                <a:latin typeface="Montserrat Bold"/>
              </a:rPr>
              <a:t>og kompetencer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391968"/>
            <a:ext cx="16230600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1. Hvor mange undervisere er tilknyttet de forskellige udbud?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908142"/>
            <a:ext cx="16230600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Smed: xx årsværk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Handelsuddannelsen: </a:t>
            </a:r>
            <a:r>
              <a:rPr lang="da-DK" sz="2000" dirty="0" err="1">
                <a:solidFill>
                  <a:srgbClr val="000000"/>
                </a:solidFill>
                <a:latin typeface="Source Sans Pro"/>
              </a:rPr>
              <a:t>yy</a:t>
            </a:r>
            <a:r>
              <a:rPr lang="da-DK" sz="2000" dirty="0">
                <a:solidFill>
                  <a:srgbClr val="000000"/>
                </a:solidFill>
                <a:latin typeface="Source Sans Pro"/>
              </a:rPr>
              <a:t> årsværk</a:t>
            </a:r>
          </a:p>
          <a:p>
            <a:pPr marL="0" lvl="0" indent="0"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Relevante uddannelser/udbud der er på dagsordenen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120765"/>
            <a:ext cx="16230600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X-% eller X-antal har den pædagogiske diplomuddannelse. Udfordringer med dem der mangler?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Oplysninger om deltagelse i fagfaglig kurser?</a:t>
            </a:r>
          </a:p>
          <a:p>
            <a:pPr marL="0" lvl="0" indent="0"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Seminarer/workshops ift. den digitale og grønne omstilling?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600700"/>
            <a:ext cx="16230600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2. Undervisernes faglighed: DEP og opdateret faglig viden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29" t="-193" r="-14485" b="-879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636911"/>
            <a:ext cx="9778778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3. Undervisning på tværs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678418"/>
            <a:ext cx="10421720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4. Eksterne undervisere og samarbejde med lokale virksomheder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12758"/>
            <a:ext cx="10028399" cy="35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Eventuelle erfaringer med brug af eksterne undervisere, fordele/udfordringer og muligheder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75260"/>
            <a:ext cx="1091329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undervisere kompetencer til at undervise på grundforløb, hovedforløb og arbejdsmarkedsuddannelser: erfaringer, styrker og udfordringer?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331958"/>
            <a:ext cx="10682372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5. Videnscentre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690098"/>
            <a:ext cx="1079237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Hvis en del af videnscentre; hvordan er det med til at løfte den faglige kvalitet?</a:t>
            </a:r>
          </a:p>
          <a:p>
            <a:pPr marL="0" lvl="0" indent="0"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Hvis ej del af videnscentre; relevant at samarbejde og hvordan?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91" r="-9738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1000182" cy="187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da-DK" sz="5400" dirty="0">
                <a:solidFill>
                  <a:srgbClr val="000000"/>
                </a:solidFill>
                <a:latin typeface="Montserrat Bold"/>
              </a:rPr>
              <a:t>Investeringer i udstyr og lokaler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426922"/>
            <a:ext cx="6539712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1. Udstyrsinvesteringer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30179"/>
            <a:ext cx="11500390" cy="150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Prioriteres løbende investeringer og reinvesteringer i udstyr?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stat-of-the-art udstyr, eller hvor er der behov massiv opgradering? 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Hvis nyt udstyr - kræver det kompetenceudvikling af undervisere?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Hvis nyt udbud; hvad kræver det af udstyrsinvesteringer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069503"/>
            <a:ext cx="1150039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samarbejde med andre skoler og/eller videnscentre om udstyr? 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muligheder/erfaringer med samarbejde (og gode prisaftaler) med lokale virksomheder?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663738"/>
            <a:ext cx="7312581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2. Samarbejde om udstyr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8466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243238" y="0"/>
            <a:ext cx="5044762" cy="8968466"/>
          </a:xfrm>
          <a:custGeom>
            <a:avLst/>
            <a:gdLst/>
            <a:ahLst/>
            <a:cxnLst/>
            <a:rect l="l" t="t" r="r" b="b"/>
            <a:pathLst>
              <a:path w="5044762" h="8968466">
                <a:moveTo>
                  <a:pt x="0" y="0"/>
                </a:moveTo>
                <a:lnTo>
                  <a:pt x="5044762" y="0"/>
                </a:lnTo>
                <a:lnTo>
                  <a:pt x="5044762" y="8968466"/>
                </a:lnTo>
                <a:lnTo>
                  <a:pt x="0" y="896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59" r="-9259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1636911"/>
            <a:ext cx="7099376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3. Bygningsstrategi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909060"/>
            <a:ext cx="7171838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4. IT-faciliteter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14825"/>
            <a:ext cx="10870942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Har skolen de nødvendige IT-faciliteter og indgår digitale læringsmidler mm. aktivt i undervisningen?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mulighed for online undervisning på tværs af afdelinger, der kan bidrage til at opretholde små hold/udbud?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40274"/>
            <a:ext cx="1102733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Hvad er status på skolens bygningsstrategi?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Understøtter strategien den faglige læring og de sociale fællesskaber?</a:t>
            </a:r>
          </a:p>
          <a:p>
            <a:pPr marL="0" lvl="0" indent="0">
              <a:lnSpc>
                <a:spcPts val="3000"/>
              </a:lnSpc>
              <a:spcBef>
                <a:spcPct val="0"/>
              </a:spcBef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Er der behov for justeringer, ændringer?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9441"/>
            <a:ext cx="18288000" cy="1318534"/>
            <a:chOff x="0" y="0"/>
            <a:chExt cx="4816593" cy="347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7268"/>
            </a:xfrm>
            <a:custGeom>
              <a:avLst/>
              <a:gdLst/>
              <a:ahLst/>
              <a:cxnLst/>
              <a:rect l="l" t="t" r="r" b="b"/>
              <a:pathLst>
                <a:path w="4816592" h="347268">
                  <a:moveTo>
                    <a:pt x="0" y="0"/>
                  </a:moveTo>
                  <a:lnTo>
                    <a:pt x="4816592" y="0"/>
                  </a:lnTo>
                  <a:lnTo>
                    <a:pt x="4816592" y="347268"/>
                  </a:lnTo>
                  <a:lnTo>
                    <a:pt x="0" y="347268"/>
                  </a:lnTo>
                  <a:close/>
                </a:path>
              </a:pathLst>
            </a:custGeom>
            <a:solidFill>
              <a:srgbClr val="007A87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1439" y="0"/>
            <a:ext cx="5146561" cy="9149441"/>
          </a:xfrm>
          <a:custGeom>
            <a:avLst/>
            <a:gdLst/>
            <a:ahLst/>
            <a:cxnLst/>
            <a:rect l="l" t="t" r="r" b="b"/>
            <a:pathLst>
              <a:path w="5146561" h="9149441">
                <a:moveTo>
                  <a:pt x="0" y="0"/>
                </a:moveTo>
                <a:lnTo>
                  <a:pt x="5146561" y="0"/>
                </a:lnTo>
                <a:lnTo>
                  <a:pt x="5146561" y="9149441"/>
                </a:lnTo>
                <a:lnTo>
                  <a:pt x="0" y="9149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656" r="-58010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6230600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000000"/>
                </a:solidFill>
                <a:latin typeface="Montserrat Bold"/>
              </a:rPr>
              <a:t>Kvaliteten i uddannelserne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21467"/>
            <a:ext cx="10878154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1. Hvad er god kvalitet og hvad skal der til for at levere god kvalitet?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127232"/>
            <a:ext cx="7142141" cy="35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Generel drøftelse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695825"/>
            <a:ext cx="11382081" cy="189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Hvordan ser tilfredshedsmålinger fra elever/lærlinge, virksomheder og medarbejdere ud?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Relevante tilbagemeldinger fra BUVM (fx. tilsyn)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Hvilke tilbagemeldinger får skolen/undervisere fra de lokale uddannelsesudvalg, lærerpladsudbydere </a:t>
            </a:r>
            <a:r>
              <a:rPr lang="da-DK" sz="2000" dirty="0" err="1">
                <a:solidFill>
                  <a:srgbClr val="000000"/>
                </a:solidFill>
                <a:latin typeface="Source Sans Pro"/>
              </a:rPr>
              <a:t>m.m</a:t>
            </a:r>
            <a:r>
              <a:rPr lang="da-DK" sz="2000" dirty="0">
                <a:solidFill>
                  <a:srgbClr val="000000"/>
                </a:solidFill>
                <a:latin typeface="Source Sans Pro"/>
              </a:rPr>
              <a:t>?</a:t>
            </a:r>
          </a:p>
          <a:p>
            <a:pPr>
              <a:lnSpc>
                <a:spcPts val="3000"/>
              </a:lnSpc>
            </a:pPr>
            <a:r>
              <a:rPr lang="da-DK" sz="2000" dirty="0">
                <a:solidFill>
                  <a:srgbClr val="000000"/>
                </a:solidFill>
                <a:latin typeface="Source Sans Pro"/>
              </a:rPr>
              <a:t>Hvordan bruger skolen de relevante data og kvalitetsindikatorer i kvalitetssikringen af udbuddene?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290060"/>
            <a:ext cx="7142141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359"/>
              </a:lnSpc>
              <a:spcBef>
                <a:spcPct val="0"/>
              </a:spcBef>
            </a:pPr>
            <a:r>
              <a:rPr lang="da-DK" sz="2400" dirty="0">
                <a:solidFill>
                  <a:srgbClr val="000000"/>
                </a:solidFill>
                <a:latin typeface="Montserrat"/>
              </a:rPr>
              <a:t>2. Tilfredshedsmålinger og kvalitetssikring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1656</Words>
  <Application>Microsoft Office PowerPoint</Application>
  <PresentationFormat>Brugerdefineret</PresentationFormat>
  <Paragraphs>164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Calibri</vt:lpstr>
      <vt:lpstr>Arial</vt:lpstr>
      <vt:lpstr>Montserrat Bold</vt:lpstr>
      <vt:lpstr>Montserrat</vt:lpstr>
      <vt:lpstr>Source Sans Pro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 af Bæredygtig udbud</dc:title>
  <dc:creator>Lone Hansen</dc:creator>
  <cp:lastModifiedBy>Mette Bryde Nielsen</cp:lastModifiedBy>
  <cp:revision>25</cp:revision>
  <dcterms:created xsi:type="dcterms:W3CDTF">2006-08-16T00:00:00Z</dcterms:created>
  <dcterms:modified xsi:type="dcterms:W3CDTF">2023-11-17T10:09:35Z</dcterms:modified>
  <dc:identifier>DAFviNNI5ts</dc:identifier>
</cp:coreProperties>
</file>